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4"/>
  </p:sldMasterIdLst>
  <p:notesMasterIdLst>
    <p:notesMasterId r:id="rId39"/>
  </p:notesMasterIdLst>
  <p:handoutMasterIdLst>
    <p:handoutMasterId r:id="rId40"/>
  </p:handoutMasterIdLst>
  <p:sldIdLst>
    <p:sldId id="263" r:id="rId5"/>
    <p:sldId id="264" r:id="rId6"/>
    <p:sldId id="406" r:id="rId7"/>
    <p:sldId id="272" r:id="rId8"/>
    <p:sldId id="267" r:id="rId9"/>
    <p:sldId id="301" r:id="rId10"/>
    <p:sldId id="332" r:id="rId11"/>
    <p:sldId id="289" r:id="rId12"/>
    <p:sldId id="407" r:id="rId13"/>
    <p:sldId id="408" r:id="rId14"/>
    <p:sldId id="412" r:id="rId15"/>
    <p:sldId id="413" r:id="rId16"/>
    <p:sldId id="415" r:id="rId17"/>
    <p:sldId id="369" r:id="rId18"/>
    <p:sldId id="414" r:id="rId19"/>
    <p:sldId id="416" r:id="rId20"/>
    <p:sldId id="419" r:id="rId21"/>
    <p:sldId id="417" r:id="rId22"/>
    <p:sldId id="378" r:id="rId23"/>
    <p:sldId id="409" r:id="rId24"/>
    <p:sldId id="410" r:id="rId25"/>
    <p:sldId id="411" r:id="rId26"/>
    <p:sldId id="356" r:id="rId27"/>
    <p:sldId id="380" r:id="rId28"/>
    <p:sldId id="420" r:id="rId29"/>
    <p:sldId id="359" r:id="rId30"/>
    <p:sldId id="405" r:id="rId31"/>
    <p:sldId id="361" r:id="rId32"/>
    <p:sldId id="339" r:id="rId33"/>
    <p:sldId id="345" r:id="rId34"/>
    <p:sldId id="337" r:id="rId35"/>
    <p:sldId id="367" r:id="rId36"/>
    <p:sldId id="368" r:id="rId37"/>
    <p:sldId id="269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97D"/>
    <a:srgbClr val="7ABC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78" autoAdjust="0"/>
    <p:restoredTop sz="82321" autoAdjust="0"/>
  </p:normalViewPr>
  <p:slideViewPr>
    <p:cSldViewPr snapToGrid="0">
      <p:cViewPr varScale="1">
        <p:scale>
          <a:sx n="55" d="100"/>
          <a:sy n="55" d="100"/>
        </p:scale>
        <p:origin x="52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C60627-D01E-464C-BD8F-509ECE164F0F}" type="doc">
      <dgm:prSet loTypeId="urn:microsoft.com/office/officeart/2005/8/layout/funnel1" loCatId="process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43669FF-A965-4527-91E6-68BE3AD2D86E}">
      <dgm:prSet phldrT="[Text]"/>
      <dgm:spPr/>
      <dgm:t>
        <a:bodyPr/>
        <a:lstStyle/>
        <a:p>
          <a:r>
            <a:rPr lang="en-US" dirty="0"/>
            <a:t>Input 1</a:t>
          </a:r>
        </a:p>
      </dgm:t>
    </dgm:pt>
    <dgm:pt modelId="{465DD080-B920-4BE7-9930-2FEE5D0CA2E1}" type="parTrans" cxnId="{7B770D3A-E298-44A6-B59B-137475B1AC48}">
      <dgm:prSet/>
      <dgm:spPr/>
      <dgm:t>
        <a:bodyPr/>
        <a:lstStyle/>
        <a:p>
          <a:endParaRPr lang="en-US"/>
        </a:p>
      </dgm:t>
    </dgm:pt>
    <dgm:pt modelId="{7A32FEBE-81D3-4E99-9842-F359B51096AD}" type="sibTrans" cxnId="{7B770D3A-E298-44A6-B59B-137475B1AC48}">
      <dgm:prSet/>
      <dgm:spPr/>
      <dgm:t>
        <a:bodyPr/>
        <a:lstStyle/>
        <a:p>
          <a:endParaRPr lang="en-US"/>
        </a:p>
      </dgm:t>
    </dgm:pt>
    <dgm:pt modelId="{F5E2F0FA-2432-48A8-9FBB-B5432CB21706}">
      <dgm:prSet phldrT="[Text]"/>
      <dgm:spPr/>
      <dgm:t>
        <a:bodyPr/>
        <a:lstStyle/>
        <a:p>
          <a:r>
            <a:rPr lang="en-US" dirty="0"/>
            <a:t>Input 2</a:t>
          </a:r>
        </a:p>
      </dgm:t>
    </dgm:pt>
    <dgm:pt modelId="{3068FFD9-B4F3-4222-ACA0-2EF0D26EE55E}" type="parTrans" cxnId="{633CE58E-7DE6-4B5E-968A-C51641D35BCA}">
      <dgm:prSet/>
      <dgm:spPr/>
      <dgm:t>
        <a:bodyPr/>
        <a:lstStyle/>
        <a:p>
          <a:endParaRPr lang="en-US"/>
        </a:p>
      </dgm:t>
    </dgm:pt>
    <dgm:pt modelId="{0664A86C-8ABB-43A1-8F03-F234793B2294}" type="sibTrans" cxnId="{633CE58E-7DE6-4B5E-968A-C51641D35BCA}">
      <dgm:prSet/>
      <dgm:spPr/>
      <dgm:t>
        <a:bodyPr/>
        <a:lstStyle/>
        <a:p>
          <a:endParaRPr lang="en-US"/>
        </a:p>
      </dgm:t>
    </dgm:pt>
    <dgm:pt modelId="{87A2EDBA-4516-4BA3-A528-CB093D437CCD}">
      <dgm:prSet phldrT="[Text]"/>
      <dgm:spPr/>
      <dgm:t>
        <a:bodyPr/>
        <a:lstStyle/>
        <a:p>
          <a:r>
            <a:rPr lang="en-US" dirty="0"/>
            <a:t>Input 3</a:t>
          </a:r>
        </a:p>
      </dgm:t>
    </dgm:pt>
    <dgm:pt modelId="{71B9CE19-E199-4CFD-BA59-8615D002E247}" type="parTrans" cxnId="{7BBCC0E6-148F-41F8-BBA4-125E7F293AB3}">
      <dgm:prSet/>
      <dgm:spPr/>
      <dgm:t>
        <a:bodyPr/>
        <a:lstStyle/>
        <a:p>
          <a:endParaRPr lang="en-US"/>
        </a:p>
      </dgm:t>
    </dgm:pt>
    <dgm:pt modelId="{1FAE7400-FB5D-4167-8C9B-D243D0D6C0FC}" type="sibTrans" cxnId="{7BBCC0E6-148F-41F8-BBA4-125E7F293AB3}">
      <dgm:prSet/>
      <dgm:spPr/>
      <dgm:t>
        <a:bodyPr/>
        <a:lstStyle/>
        <a:p>
          <a:endParaRPr lang="en-US"/>
        </a:p>
      </dgm:t>
    </dgm:pt>
    <dgm:pt modelId="{4F86B76B-F766-4373-AFAE-9E33D3CD6E4F}">
      <dgm:prSet phldrT="[Text]"/>
      <dgm:spPr/>
      <dgm:t>
        <a:bodyPr/>
        <a:lstStyle/>
        <a:p>
          <a:r>
            <a:rPr lang="en-US" dirty="0"/>
            <a:t>Output 1 , Output 2, …</a:t>
          </a:r>
        </a:p>
      </dgm:t>
    </dgm:pt>
    <dgm:pt modelId="{9C391FC4-7287-4BE9-B98A-ED70605B4615}" type="parTrans" cxnId="{45F0685E-5828-413B-9EC6-8ABBBF28A6BF}">
      <dgm:prSet/>
      <dgm:spPr/>
      <dgm:t>
        <a:bodyPr/>
        <a:lstStyle/>
        <a:p>
          <a:endParaRPr lang="en-US"/>
        </a:p>
      </dgm:t>
    </dgm:pt>
    <dgm:pt modelId="{2F80539C-0E16-4AAA-86BC-FA07956CBB99}" type="sibTrans" cxnId="{45F0685E-5828-413B-9EC6-8ABBBF28A6BF}">
      <dgm:prSet/>
      <dgm:spPr/>
      <dgm:t>
        <a:bodyPr/>
        <a:lstStyle/>
        <a:p>
          <a:endParaRPr lang="en-US"/>
        </a:p>
      </dgm:t>
    </dgm:pt>
    <dgm:pt modelId="{1B9CB2C2-ADAC-44AB-BAFD-3DB9F8E709D9}" type="pres">
      <dgm:prSet presAssocID="{98C60627-D01E-464C-BD8F-509ECE164F0F}" presName="Name0" presStyleCnt="0">
        <dgm:presLayoutVars>
          <dgm:chMax val="4"/>
          <dgm:resizeHandles val="exact"/>
        </dgm:presLayoutVars>
      </dgm:prSet>
      <dgm:spPr/>
    </dgm:pt>
    <dgm:pt modelId="{2E39D4D1-FA56-4F54-9D30-65A494B7A427}" type="pres">
      <dgm:prSet presAssocID="{98C60627-D01E-464C-BD8F-509ECE164F0F}" presName="ellipse" presStyleLbl="trBgShp" presStyleIdx="0" presStyleCnt="1"/>
      <dgm:spPr/>
    </dgm:pt>
    <dgm:pt modelId="{B36299C7-DC0F-4E48-85CD-6170CCC51921}" type="pres">
      <dgm:prSet presAssocID="{98C60627-D01E-464C-BD8F-509ECE164F0F}" presName="arrow1" presStyleLbl="fgShp" presStyleIdx="0" presStyleCnt="1"/>
      <dgm:spPr/>
    </dgm:pt>
    <dgm:pt modelId="{6D12897A-05E3-4231-8B9E-CC0A0247676C}" type="pres">
      <dgm:prSet presAssocID="{98C60627-D01E-464C-BD8F-509ECE164F0F}" presName="rectangle" presStyleLbl="revTx" presStyleIdx="0" presStyleCnt="1">
        <dgm:presLayoutVars>
          <dgm:bulletEnabled val="1"/>
        </dgm:presLayoutVars>
      </dgm:prSet>
      <dgm:spPr/>
    </dgm:pt>
    <dgm:pt modelId="{1B0FF6FA-4940-44C7-A4BD-34403774B5B7}" type="pres">
      <dgm:prSet presAssocID="{F5E2F0FA-2432-48A8-9FBB-B5432CB21706}" presName="item1" presStyleLbl="node1" presStyleIdx="0" presStyleCnt="3">
        <dgm:presLayoutVars>
          <dgm:bulletEnabled val="1"/>
        </dgm:presLayoutVars>
      </dgm:prSet>
      <dgm:spPr/>
    </dgm:pt>
    <dgm:pt modelId="{E3645322-34B6-41D3-8CDC-C3AD388D99FA}" type="pres">
      <dgm:prSet presAssocID="{87A2EDBA-4516-4BA3-A528-CB093D437CCD}" presName="item2" presStyleLbl="node1" presStyleIdx="1" presStyleCnt="3">
        <dgm:presLayoutVars>
          <dgm:bulletEnabled val="1"/>
        </dgm:presLayoutVars>
      </dgm:prSet>
      <dgm:spPr/>
    </dgm:pt>
    <dgm:pt modelId="{65B14FC1-7511-4A9F-897A-83C62396B42B}" type="pres">
      <dgm:prSet presAssocID="{4F86B76B-F766-4373-AFAE-9E33D3CD6E4F}" presName="item3" presStyleLbl="node1" presStyleIdx="2" presStyleCnt="3">
        <dgm:presLayoutVars>
          <dgm:bulletEnabled val="1"/>
        </dgm:presLayoutVars>
      </dgm:prSet>
      <dgm:spPr/>
    </dgm:pt>
    <dgm:pt modelId="{5EBDF7DB-A897-455C-BBA8-FD7458D8E557}" type="pres">
      <dgm:prSet presAssocID="{98C60627-D01E-464C-BD8F-509ECE164F0F}" presName="funnel" presStyleLbl="trAlignAcc1" presStyleIdx="0" presStyleCnt="1"/>
      <dgm:spPr/>
    </dgm:pt>
  </dgm:ptLst>
  <dgm:cxnLst>
    <dgm:cxn modelId="{5A540D39-8246-45AE-8BA1-DCEA5B295728}" type="presOf" srcId="{87A2EDBA-4516-4BA3-A528-CB093D437CCD}" destId="{1B0FF6FA-4940-44C7-A4BD-34403774B5B7}" srcOrd="0" destOrd="0" presId="urn:microsoft.com/office/officeart/2005/8/layout/funnel1"/>
    <dgm:cxn modelId="{7B770D3A-E298-44A6-B59B-137475B1AC48}" srcId="{98C60627-D01E-464C-BD8F-509ECE164F0F}" destId="{F43669FF-A965-4527-91E6-68BE3AD2D86E}" srcOrd="0" destOrd="0" parTransId="{465DD080-B920-4BE7-9930-2FEE5D0CA2E1}" sibTransId="{7A32FEBE-81D3-4E99-9842-F359B51096AD}"/>
    <dgm:cxn modelId="{45F0685E-5828-413B-9EC6-8ABBBF28A6BF}" srcId="{98C60627-D01E-464C-BD8F-509ECE164F0F}" destId="{4F86B76B-F766-4373-AFAE-9E33D3CD6E4F}" srcOrd="3" destOrd="0" parTransId="{9C391FC4-7287-4BE9-B98A-ED70605B4615}" sibTransId="{2F80539C-0E16-4AAA-86BC-FA07956CBB99}"/>
    <dgm:cxn modelId="{28772B73-C3BB-466A-AD5D-3B91647EBC3D}" type="presOf" srcId="{4F86B76B-F766-4373-AFAE-9E33D3CD6E4F}" destId="{6D12897A-05E3-4231-8B9E-CC0A0247676C}" srcOrd="0" destOrd="0" presId="urn:microsoft.com/office/officeart/2005/8/layout/funnel1"/>
    <dgm:cxn modelId="{24E4B556-92F6-431D-B376-76A35EBE4915}" type="presOf" srcId="{98C60627-D01E-464C-BD8F-509ECE164F0F}" destId="{1B9CB2C2-ADAC-44AB-BAFD-3DB9F8E709D9}" srcOrd="0" destOrd="0" presId="urn:microsoft.com/office/officeart/2005/8/layout/funnel1"/>
    <dgm:cxn modelId="{633CE58E-7DE6-4B5E-968A-C51641D35BCA}" srcId="{98C60627-D01E-464C-BD8F-509ECE164F0F}" destId="{F5E2F0FA-2432-48A8-9FBB-B5432CB21706}" srcOrd="1" destOrd="0" parTransId="{3068FFD9-B4F3-4222-ACA0-2EF0D26EE55E}" sibTransId="{0664A86C-8ABB-43A1-8F03-F234793B2294}"/>
    <dgm:cxn modelId="{3742B49F-992E-4CDF-B698-D813932F7ADA}" type="presOf" srcId="{F5E2F0FA-2432-48A8-9FBB-B5432CB21706}" destId="{E3645322-34B6-41D3-8CDC-C3AD388D99FA}" srcOrd="0" destOrd="0" presId="urn:microsoft.com/office/officeart/2005/8/layout/funnel1"/>
    <dgm:cxn modelId="{B76671A6-1F66-43A3-9A43-8930AF5B458E}" type="presOf" srcId="{F43669FF-A965-4527-91E6-68BE3AD2D86E}" destId="{65B14FC1-7511-4A9F-897A-83C62396B42B}" srcOrd="0" destOrd="0" presId="urn:microsoft.com/office/officeart/2005/8/layout/funnel1"/>
    <dgm:cxn modelId="{7BBCC0E6-148F-41F8-BBA4-125E7F293AB3}" srcId="{98C60627-D01E-464C-BD8F-509ECE164F0F}" destId="{87A2EDBA-4516-4BA3-A528-CB093D437CCD}" srcOrd="2" destOrd="0" parTransId="{71B9CE19-E199-4CFD-BA59-8615D002E247}" sibTransId="{1FAE7400-FB5D-4167-8C9B-D243D0D6C0FC}"/>
    <dgm:cxn modelId="{DD8448E8-3E61-4BDA-A325-69521D56ADC4}" type="presParOf" srcId="{1B9CB2C2-ADAC-44AB-BAFD-3DB9F8E709D9}" destId="{2E39D4D1-FA56-4F54-9D30-65A494B7A427}" srcOrd="0" destOrd="0" presId="urn:microsoft.com/office/officeart/2005/8/layout/funnel1"/>
    <dgm:cxn modelId="{6D823413-0283-4F5D-9E2D-E19CB52412F0}" type="presParOf" srcId="{1B9CB2C2-ADAC-44AB-BAFD-3DB9F8E709D9}" destId="{B36299C7-DC0F-4E48-85CD-6170CCC51921}" srcOrd="1" destOrd="0" presId="urn:microsoft.com/office/officeart/2005/8/layout/funnel1"/>
    <dgm:cxn modelId="{EAFEC0C6-E5A8-4968-AA69-DA282A422799}" type="presParOf" srcId="{1B9CB2C2-ADAC-44AB-BAFD-3DB9F8E709D9}" destId="{6D12897A-05E3-4231-8B9E-CC0A0247676C}" srcOrd="2" destOrd="0" presId="urn:microsoft.com/office/officeart/2005/8/layout/funnel1"/>
    <dgm:cxn modelId="{BB0B4514-EBE4-402D-A70A-1177D2B69EA3}" type="presParOf" srcId="{1B9CB2C2-ADAC-44AB-BAFD-3DB9F8E709D9}" destId="{1B0FF6FA-4940-44C7-A4BD-34403774B5B7}" srcOrd="3" destOrd="0" presId="urn:microsoft.com/office/officeart/2005/8/layout/funnel1"/>
    <dgm:cxn modelId="{9F209B81-D04C-47F0-9F07-497D51601EF2}" type="presParOf" srcId="{1B9CB2C2-ADAC-44AB-BAFD-3DB9F8E709D9}" destId="{E3645322-34B6-41D3-8CDC-C3AD388D99FA}" srcOrd="4" destOrd="0" presId="urn:microsoft.com/office/officeart/2005/8/layout/funnel1"/>
    <dgm:cxn modelId="{F3D2952D-1B1D-49D8-ADF4-7E4D65C4AC40}" type="presParOf" srcId="{1B9CB2C2-ADAC-44AB-BAFD-3DB9F8E709D9}" destId="{65B14FC1-7511-4A9F-897A-83C62396B42B}" srcOrd="5" destOrd="0" presId="urn:microsoft.com/office/officeart/2005/8/layout/funnel1"/>
    <dgm:cxn modelId="{EFFE148B-3675-4076-8C73-E2B9504853D1}" type="presParOf" srcId="{1B9CB2C2-ADAC-44AB-BAFD-3DB9F8E709D9}" destId="{5EBDF7DB-A897-455C-BBA8-FD7458D8E557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39D4D1-FA56-4F54-9D30-65A494B7A427}">
      <dsp:nvSpPr>
        <dsp:cNvPr id="0" name=""/>
        <dsp:cNvSpPr/>
      </dsp:nvSpPr>
      <dsp:spPr>
        <a:xfrm>
          <a:off x="3190726" y="170904"/>
          <a:ext cx="3391792" cy="1177925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6299C7-DC0F-4E48-85CD-6170CCC51921}">
      <dsp:nvSpPr>
        <dsp:cNvPr id="0" name=""/>
        <dsp:cNvSpPr/>
      </dsp:nvSpPr>
      <dsp:spPr>
        <a:xfrm>
          <a:off x="4563219" y="3055242"/>
          <a:ext cx="657324" cy="420687"/>
        </a:xfrm>
        <a:prstGeom prst="downArrow">
          <a:avLst/>
        </a:prstGeom>
        <a:gradFill rotWithShape="0">
          <a:gsLst>
            <a:gs pos="0">
              <a:schemeClr val="accent2">
                <a:tint val="40000"/>
                <a:hueOff val="0"/>
                <a:satOff val="0"/>
                <a:lumOff val="0"/>
                <a:alphaOff val="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2">
                <a:tint val="40000"/>
                <a:hueOff val="0"/>
                <a:satOff val="0"/>
                <a:lumOff val="0"/>
                <a:alphaOff val="0"/>
                <a:shade val="85000"/>
                <a:satMod val="105000"/>
                <a:lumMod val="100000"/>
              </a:schemeClr>
            </a:gs>
            <a:gs pos="100000">
              <a:schemeClr val="accent2">
                <a:tint val="40000"/>
                <a:hueOff val="0"/>
                <a:satOff val="0"/>
                <a:lumOff val="0"/>
                <a:alphaOff val="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88900" dist="2794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/>
      </dsp:style>
    </dsp:sp>
    <dsp:sp modelId="{6D12897A-05E3-4231-8B9E-CC0A0247676C}">
      <dsp:nvSpPr>
        <dsp:cNvPr id="0" name=""/>
        <dsp:cNvSpPr/>
      </dsp:nvSpPr>
      <dsp:spPr>
        <a:xfrm>
          <a:off x="3314303" y="3391792"/>
          <a:ext cx="3155156" cy="788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Output 1 , Output 2, …</a:t>
          </a:r>
        </a:p>
      </dsp:txBody>
      <dsp:txXfrm>
        <a:off x="3314303" y="3391792"/>
        <a:ext cx="3155156" cy="788789"/>
      </dsp:txXfrm>
    </dsp:sp>
    <dsp:sp modelId="{1B0FF6FA-4940-44C7-A4BD-34403774B5B7}">
      <dsp:nvSpPr>
        <dsp:cNvPr id="0" name=""/>
        <dsp:cNvSpPr/>
      </dsp:nvSpPr>
      <dsp:spPr>
        <a:xfrm>
          <a:off x="4423866" y="1439802"/>
          <a:ext cx="1183183" cy="1183183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85000"/>
                <a:satMod val="105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88900" dist="2794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Input 3</a:t>
          </a:r>
        </a:p>
      </dsp:txBody>
      <dsp:txXfrm>
        <a:off x="4597139" y="1613075"/>
        <a:ext cx="836637" cy="836637"/>
      </dsp:txXfrm>
    </dsp:sp>
    <dsp:sp modelId="{E3645322-34B6-41D3-8CDC-C3AD388D99FA}">
      <dsp:nvSpPr>
        <dsp:cNvPr id="0" name=""/>
        <dsp:cNvSpPr/>
      </dsp:nvSpPr>
      <dsp:spPr>
        <a:xfrm>
          <a:off x="3577233" y="552152"/>
          <a:ext cx="1183183" cy="1183183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85000"/>
                <a:satMod val="105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88900" dist="2794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Input 2</a:t>
          </a:r>
        </a:p>
      </dsp:txBody>
      <dsp:txXfrm>
        <a:off x="3750506" y="725425"/>
        <a:ext cx="836637" cy="836637"/>
      </dsp:txXfrm>
    </dsp:sp>
    <dsp:sp modelId="{65B14FC1-7511-4A9F-897A-83C62396B42B}">
      <dsp:nvSpPr>
        <dsp:cNvPr id="0" name=""/>
        <dsp:cNvSpPr/>
      </dsp:nvSpPr>
      <dsp:spPr>
        <a:xfrm>
          <a:off x="4786709" y="266084"/>
          <a:ext cx="1183183" cy="1183183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85000"/>
                <a:satMod val="105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88900" dist="2794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Input 1</a:t>
          </a:r>
        </a:p>
      </dsp:txBody>
      <dsp:txXfrm>
        <a:off x="4959982" y="439357"/>
        <a:ext cx="836637" cy="836637"/>
      </dsp:txXfrm>
    </dsp:sp>
    <dsp:sp modelId="{5EBDF7DB-A897-455C-BBA8-FD7458D8E557}">
      <dsp:nvSpPr>
        <dsp:cNvPr id="0" name=""/>
        <dsp:cNvSpPr/>
      </dsp:nvSpPr>
      <dsp:spPr>
        <a:xfrm>
          <a:off x="3051373" y="26292"/>
          <a:ext cx="3681015" cy="2944812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F069BEE-5C22-49A5-A892-F6E6A4002A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94FB27-DC4B-4A29-B4F3-C665BDE47E7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647B97-F030-426D-A9D1-6B39B13C23ED}" type="datetimeFigureOut">
              <a:rPr lang="en-US" smtClean="0"/>
              <a:t>3/10/2023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A06FDF-174B-49EE-AD51-C827118F0F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B610B1-614F-48C3-8F2D-C50C182871E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2751AA-B992-41E5-A909-E1A2443E23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1695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F24CBC-D461-4ECA-A489-D3A30E0FB795}" type="datetimeFigureOut">
              <a:rPr lang="en-US" smtClean="0"/>
              <a:t>3/10/2023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51351B-2C5D-457B-ABE5-B64DBC7BD4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000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4866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202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5213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120 score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571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D48CF-CA04-4783-93AD-979ACAA61BAD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11EF5C4-7447-D8B8-2D2E-B27DBBE2A44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61000" y="5305425"/>
            <a:ext cx="914400" cy="914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2899616-6B50-4D67-3046-952A3669D6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382" y="77187"/>
            <a:ext cx="1170936" cy="117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293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D8F5E-101B-4FAA-9D82-961F1DB1544E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427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ED27139F-35B2-43FA-B637-88921C5FFDC1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354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2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B01E3-C0B1-4B9B-89A9-02A94F8923FD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582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D6E31F1-ECC9-4BD6-B025-EF3978C15B30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6060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3E066-FCF7-4D43-8CE1-1C08EC1A1793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0164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C8794-11C8-4B79-A4E9-18EDC7F6F0E1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6521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5C23-9E41-495D-915A-9AA2F40B498D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017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7D3B-5F64-44A5-AA84-66F74DA0B34C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1808E7F-6862-4377-A59B-F2A5DB78C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7269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C8FD-3A4C-43CB-AF34-DC8E25AC924B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5077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EBCC-AAFA-45D8-862F-DAF4C6B28F16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791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DDB2D2ED-04BA-4C3B-A1BA-41B691232536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FC90B40-9C1F-03C6-F8E5-3548564FF96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duotone>
              <a:prstClr val="black"/>
              <a:srgbClr val="1F497D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330" y="353208"/>
            <a:ext cx="1170936" cy="117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9445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b="1" kern="1200" cap="none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ImanKhaniJazani/" TargetMode="External"/><Relationship Id="rId2" Type="http://schemas.openxmlformats.org/officeDocument/2006/relationships/hyperlink" Target="mailto:ImanKhaniJazani@gmail.co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A52790-F46A-843A-C214-9C2BCB1C8A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What is Function?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54DAC39-00F6-8934-0067-6F99551A2E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2861750"/>
          </a:xfrm>
        </p:spPr>
        <p:txBody>
          <a:bodyPr>
            <a:normAutofit/>
          </a:bodyPr>
          <a:lstStyle/>
          <a:p>
            <a:r>
              <a:rPr lang="en-US" sz="2400" b="1" dirty="0"/>
              <a:t>By:</a:t>
            </a:r>
            <a:r>
              <a:rPr lang="en-US" sz="2400" dirty="0"/>
              <a:t> Iman Khani Jazani</a:t>
            </a:r>
          </a:p>
          <a:p>
            <a:endParaRPr lang="en-US" sz="2400" dirty="0"/>
          </a:p>
          <a:p>
            <a:endParaRPr lang="en-US" sz="2400" dirty="0"/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b="0" i="1" dirty="0">
                <a:effectLst/>
                <a:latin typeface="-apple-system"/>
              </a:rPr>
              <a:t>Senior Data Scientist, Community builder | Adin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i="1" dirty="0">
                <a:latin typeface="-apple-system"/>
              </a:rPr>
              <a:t>AI and Data Specialist, Business Developer | </a:t>
            </a:r>
            <a:r>
              <a:rPr lang="en-US" i="1" dirty="0" err="1">
                <a:latin typeface="-apple-system"/>
              </a:rPr>
              <a:t>AiHum</a:t>
            </a:r>
            <a:endParaRPr lang="fa-IR" i="1" dirty="0">
              <a:latin typeface="-apple-system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b="0" i="1" dirty="0">
                <a:effectLst/>
                <a:latin typeface="-apple-system"/>
              </a:rPr>
              <a:t>Adjunct Professor | Sharif University of Technology</a:t>
            </a:r>
            <a:endParaRPr lang="en-US" i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b="0" i="1" dirty="0">
              <a:effectLst/>
              <a:latin typeface="-apple-system"/>
            </a:endParaRPr>
          </a:p>
          <a:p>
            <a:endParaRPr lang="en-US" sz="1400" dirty="0"/>
          </a:p>
          <a:p>
            <a:endParaRPr lang="en-US" sz="2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11016-7412-C785-DD6A-793B22161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0D287BD-4C92-C96B-04AC-579912B80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Fundamental Programming with Python</a:t>
            </a:r>
          </a:p>
        </p:txBody>
      </p:sp>
    </p:spTree>
    <p:extLst>
      <p:ext uri="{BB962C8B-B14F-4D97-AF65-F5344CB8AC3E}">
        <p14:creationId xmlns:p14="http://schemas.microsoft.com/office/powerpoint/2010/main" val="3733673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C2EDE-24AC-E898-BFE7-2BA534AE0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96FCA-211D-9862-CE07-ECC8C82F2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How can we get more users for our news website?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Our solution: find most frequent words in news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03E7C7-DB16-9FCA-42CF-70F04616C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3EA3A6-B626-2A9B-98E4-1161214E3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4CB194F1-2D9A-3703-182E-8E924000EBA5}"/>
              </a:ext>
            </a:extLst>
          </p:cNvPr>
          <p:cNvSpPr/>
          <p:nvPr/>
        </p:nvSpPr>
        <p:spPr>
          <a:xfrm>
            <a:off x="6817489" y="272602"/>
            <a:ext cx="3823422" cy="1394153"/>
          </a:xfrm>
          <a:prstGeom prst="wedgeEllipseCallout">
            <a:avLst>
              <a:gd name="adj1" fmla="val -50198"/>
              <a:gd name="adj2" fmla="val 75784"/>
            </a:avLst>
          </a:prstGeom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What is the website need?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510CD9-CFAE-CAE1-64A2-5794F24A435C}"/>
              </a:ext>
            </a:extLst>
          </p:cNvPr>
          <p:cNvSpPr/>
          <p:nvPr/>
        </p:nvSpPr>
        <p:spPr>
          <a:xfrm>
            <a:off x="7538977" y="3229337"/>
            <a:ext cx="4653023" cy="1296365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sz="3200" b="1" dirty="0">
                <a:latin typeface="Kalameh" pitchFamily="2" charset="-78"/>
                <a:cs typeface="Kalameh" pitchFamily="2" charset="-78"/>
              </a:rPr>
              <a:t>آیا </a:t>
            </a:r>
            <a:r>
              <a:rPr lang="fa-IR" sz="3200" b="1" dirty="0" err="1">
                <a:latin typeface="Kalameh" pitchFamily="2" charset="-78"/>
                <a:cs typeface="Kalameh" pitchFamily="2" charset="-78"/>
              </a:rPr>
              <a:t>کارمون</a:t>
            </a:r>
            <a:r>
              <a:rPr lang="fa-IR" sz="3200" b="1" dirty="0">
                <a:latin typeface="Kalameh" pitchFamily="2" charset="-78"/>
                <a:cs typeface="Kalameh" pitchFamily="2" charset="-78"/>
              </a:rPr>
              <a:t> اخلاقی بود؟!؟</a:t>
            </a:r>
            <a:endParaRPr lang="en-US" sz="3200" b="1" dirty="0">
              <a:latin typeface="Kalameh" pitchFamily="2" charset="-78"/>
              <a:cs typeface="Kalameh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13864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7F989F3-50A6-2342-8682-9C31B877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Ask your Questions, even </a:t>
            </a:r>
            <a:r>
              <a:rPr lang="en-US" sz="4400" dirty="0"/>
              <a:t>SIMPLE</a:t>
            </a:r>
            <a:r>
              <a:rPr lang="en-US" dirty="0"/>
              <a:t> ones!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12D215-E74F-096A-7D19-E30584826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Ask question</a:t>
            </a:r>
          </a:p>
          <a:p>
            <a:r>
              <a:rPr lang="en-US" dirty="0"/>
              <a:t>Think about answer</a:t>
            </a:r>
          </a:p>
          <a:p>
            <a:r>
              <a:rPr lang="en-US" dirty="0"/>
              <a:t>Ask question</a:t>
            </a:r>
          </a:p>
          <a:p>
            <a:r>
              <a:rPr lang="en-US" dirty="0"/>
              <a:t>Read more about it through internet</a:t>
            </a:r>
          </a:p>
          <a:p>
            <a:r>
              <a:rPr lang="en-US" dirty="0"/>
              <a:t>Ask question</a:t>
            </a:r>
          </a:p>
          <a:p>
            <a:r>
              <a:rPr lang="en-US" dirty="0"/>
              <a:t>Read another pages or listen to others’ explanation</a:t>
            </a:r>
          </a:p>
          <a:p>
            <a:r>
              <a:rPr lang="en-US" dirty="0"/>
              <a:t>Ask question</a:t>
            </a:r>
          </a:p>
          <a:p>
            <a:r>
              <a:rPr lang="en-US" dirty="0"/>
              <a:t>…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191BCB-0D5F-4B60-0E39-9FCB9404A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CFF21-96E5-7722-D3A9-0AA022166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6601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84583E-CF63-7847-C826-FFF11DF55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BBF56F-4CD9-C502-82D0-DEB041E0D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735305E-8D02-4006-4AB2-058538DEA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71791"/>
            <a:ext cx="12192000" cy="150876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8800" dirty="0">
                <a:solidFill>
                  <a:schemeClr val="tx1"/>
                </a:solidFill>
              </a:rPr>
              <a:t>Ask your Question 😉</a:t>
            </a:r>
            <a:br>
              <a:rPr lang="en-US" sz="8800" dirty="0">
                <a:solidFill>
                  <a:schemeClr val="tx1"/>
                </a:solidFill>
              </a:rPr>
            </a:br>
            <a:endParaRPr lang="en-US" sz="8800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8AEC3E-B728-E9C7-70B6-31BF3F9D8C69}"/>
              </a:ext>
            </a:extLst>
          </p:cNvPr>
          <p:cNvSpPr txBox="1"/>
          <p:nvPr/>
        </p:nvSpPr>
        <p:spPr>
          <a:xfrm>
            <a:off x="0" y="4438782"/>
            <a:ext cx="12192000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fa-IR" sz="4000" b="1" dirty="0">
                <a:latin typeface="Kalameh" pitchFamily="2" charset="-78"/>
                <a:cs typeface="Kalameh" pitchFamily="2" charset="-78"/>
              </a:rPr>
              <a:t>این درس برای پیشرفت شماست...</a:t>
            </a:r>
            <a:endParaRPr lang="en-US" sz="4000" b="1" dirty="0">
              <a:latin typeface="Kalameh" pitchFamily="2" charset="-78"/>
              <a:cs typeface="Kalameh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1503846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7945DB5-293D-FABE-44EF-43B1090B4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>
                <a:latin typeface="Kalameh" pitchFamily="2" charset="-78"/>
                <a:cs typeface="Kalameh" pitchFamily="2" charset="-78"/>
              </a:rPr>
              <a:t>مسئله ترافیک و پمپ بزنین رو فکر کردی بهش؟</a:t>
            </a:r>
            <a:endParaRPr lang="en-US" dirty="0">
              <a:latin typeface="Kalameh" pitchFamily="2" charset="-78"/>
              <a:cs typeface="Kalameh" pitchFamily="2" charset="-78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5BA1FE-817E-844D-3FDF-4D53180EF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97205EA-ECDB-634C-B4B9-70BEDF180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FFA5F1A-D8EE-4802-B9C7-4D6900006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234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1FC432-A453-870C-34F6-F5AB1E82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Scops in Python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D2B23-7846-DE1D-E096-38313245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14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F3A02B-EBDE-A1C4-048E-E606628F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7266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E3B9D-9F64-15AD-7766-C906E2CB6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 want to run our power.py for different inputs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D4D037-F6B8-8D6A-AD1D-D5317A3EA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400" i="1" dirty="0"/>
          </a:p>
          <a:p>
            <a:pPr marL="0" indent="0" algn="ctr">
              <a:buNone/>
            </a:pPr>
            <a:r>
              <a:rPr lang="en-US" sz="4400" i="1" dirty="0"/>
              <a:t>What is your solution?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AB4D9F-0735-4CD8-7DFB-30604D638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958F9C-63BC-9BCD-B371-65E008EDD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5453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7F989F3-50A6-2342-8682-9C31B877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191BCB-0D5F-4B60-0E39-9FCB9404A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CFF21-96E5-7722-D3A9-0AA022166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16</a:t>
            </a:fld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Content Placeholder 10">
                <a:extLst>
                  <a:ext uri="{FF2B5EF4-FFF2-40B4-BE49-F238E27FC236}">
                    <a16:creationId xmlns:a16="http://schemas.microsoft.com/office/drawing/2014/main" id="{EE8AF743-CAC3-1992-AFB5-5D5C028DA6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202919" y="3088125"/>
                <a:ext cx="9784080" cy="420624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8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8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8800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8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88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8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8800" dirty="0"/>
              </a:p>
            </p:txBody>
          </p:sp>
        </mc:Choice>
        <mc:Fallback>
          <p:sp>
            <p:nvSpPr>
              <p:cNvPr id="11" name="Content Placeholder 10">
                <a:extLst>
                  <a:ext uri="{FF2B5EF4-FFF2-40B4-BE49-F238E27FC236}">
                    <a16:creationId xmlns:a16="http://schemas.microsoft.com/office/drawing/2014/main" id="{EE8AF743-CAC3-1992-AFB5-5D5C028DA6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02919" y="3088125"/>
                <a:ext cx="9784080" cy="4206240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F3C061F8-0197-1369-1315-05464231BD0D}"/>
              </a:ext>
            </a:extLst>
          </p:cNvPr>
          <p:cNvSpPr/>
          <p:nvPr/>
        </p:nvSpPr>
        <p:spPr>
          <a:xfrm>
            <a:off x="2222340" y="4427316"/>
            <a:ext cx="1863524" cy="763929"/>
          </a:xfrm>
          <a:prstGeom prst="wedgeRectCallout">
            <a:avLst>
              <a:gd name="adj1" fmla="val 40037"/>
              <a:gd name="adj2" fmla="val -69318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output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B2423974-EDC0-7998-9976-774E8AE474CF}"/>
              </a:ext>
            </a:extLst>
          </p:cNvPr>
          <p:cNvSpPr/>
          <p:nvPr/>
        </p:nvSpPr>
        <p:spPr>
          <a:xfrm>
            <a:off x="6604669" y="4505445"/>
            <a:ext cx="1863524" cy="763929"/>
          </a:xfrm>
          <a:prstGeom prst="wedgeRectCallout">
            <a:avLst>
              <a:gd name="adj1" fmla="val -2820"/>
              <a:gd name="adj2" fmla="val -10113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input</a:t>
            </a:r>
          </a:p>
        </p:txBody>
      </p:sp>
      <p:sp>
        <p:nvSpPr>
          <p:cNvPr id="14" name="Speech Bubble: Rectangle 13">
            <a:extLst>
              <a:ext uri="{FF2B5EF4-FFF2-40B4-BE49-F238E27FC236}">
                <a16:creationId xmlns:a16="http://schemas.microsoft.com/office/drawing/2014/main" id="{56D6FB7B-BB02-157A-1A18-E9A1B97785BC}"/>
              </a:ext>
            </a:extLst>
          </p:cNvPr>
          <p:cNvSpPr/>
          <p:nvPr/>
        </p:nvSpPr>
        <p:spPr>
          <a:xfrm>
            <a:off x="6437454" y="1997501"/>
            <a:ext cx="1863524" cy="763929"/>
          </a:xfrm>
          <a:prstGeom prst="wedgeRectCallout">
            <a:avLst>
              <a:gd name="adj1" fmla="val -46298"/>
              <a:gd name="adj2" fmla="val 11704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Function name (process)</a:t>
            </a:r>
          </a:p>
        </p:txBody>
      </p:sp>
    </p:spTree>
    <p:extLst>
      <p:ext uri="{BB962C8B-B14F-4D97-AF65-F5344CB8AC3E}">
        <p14:creationId xmlns:p14="http://schemas.microsoft.com/office/powerpoint/2010/main" val="2163029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CD4C6-EFDC-9B27-4EAF-CE46591D3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C1FC288-A0C3-C54F-5C95-78E96896DC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3738623" y="2011363"/>
            <a:ext cx="4483057" cy="420687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C324A2-FEF7-60F5-2451-B378A6E44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8CEE72-9F60-99F0-0187-CA425B33F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1180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7F989F3-50A6-2342-8682-9C31B877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191BCB-0D5F-4B60-0E39-9FCB9404A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CFF21-96E5-7722-D3A9-0AA022166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18</a:t>
            </a:fld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0338615-932F-7386-8D36-02BD9FE9AD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biLevel thresh="75000"/>
          </a:blip>
          <a:stretch>
            <a:fillRect/>
          </a:stretch>
        </p:blipFill>
        <p:spPr>
          <a:xfrm>
            <a:off x="2673752" y="2011363"/>
            <a:ext cx="6147245" cy="4411491"/>
          </a:xfrm>
        </p:spPr>
      </p:pic>
    </p:spTree>
    <p:extLst>
      <p:ext uri="{BB962C8B-B14F-4D97-AF65-F5344CB8AC3E}">
        <p14:creationId xmlns:p14="http://schemas.microsoft.com/office/powerpoint/2010/main" val="32259292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7F989F3-50A6-2342-8682-9C31B877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6E5B1B23-7BC7-3834-7C77-74CB46AAB4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9412607"/>
              </p:ext>
            </p:extLst>
          </p:nvPr>
        </p:nvGraphicFramePr>
        <p:xfrm>
          <a:off x="1203325" y="2011363"/>
          <a:ext cx="9783763" cy="4206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191BCB-0D5F-4B60-0E39-9FCB9404A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CFF21-96E5-7722-D3A9-0AA022166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42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36299C7-DC0F-4E48-85CD-6170CCC519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B36299C7-DC0F-4E48-85CD-6170CCC5192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E39D4D1-FA56-4F54-9D30-65A494B7A4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2E39D4D1-FA56-4F54-9D30-65A494B7A42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EBDF7DB-A897-455C-BBA8-FD7458D8E5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">
                                            <p:graphicEl>
                                              <a:dgm id="{5EBDF7DB-A897-455C-BBA8-FD7458D8E55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5B14FC1-7511-4A9F-897A-83C62396B4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">
                                            <p:graphicEl>
                                              <a:dgm id="{65B14FC1-7511-4A9F-897A-83C62396B4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3645322-34B6-41D3-8CDC-C3AD388D99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">
                                            <p:graphicEl>
                                              <a:dgm id="{E3645322-34B6-41D3-8CDC-C3AD388D99F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B0FF6FA-4940-44C7-A4BD-34403774B5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">
                                            <p:graphicEl>
                                              <a:dgm id="{1B0FF6FA-4940-44C7-A4BD-34403774B5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D12897A-05E3-4231-8B9E-CC0A024767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">
                                            <p:graphicEl>
                                              <a:dgm id="{6D12897A-05E3-4231-8B9E-CC0A024767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1A73B-6C72-C6E9-38EE-574B6DD11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lecture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65F2D-194E-E711-907C-908961A12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Short Presentation</a:t>
            </a:r>
          </a:p>
          <a:p>
            <a:r>
              <a:rPr lang="en-US" dirty="0"/>
              <a:t>Review the Last Lecture</a:t>
            </a:r>
          </a:p>
          <a:p>
            <a:r>
              <a:rPr lang="en-US" dirty="0"/>
              <a:t>Coding a simple example</a:t>
            </a:r>
          </a:p>
          <a:p>
            <a:r>
              <a:rPr lang="en-US" dirty="0"/>
              <a:t>Programming with Python</a:t>
            </a:r>
          </a:p>
          <a:p>
            <a:r>
              <a:rPr lang="en-US" dirty="0">
                <a:solidFill>
                  <a:schemeClr val="accent6"/>
                </a:solidFill>
              </a:rPr>
              <a:t>Application of Programming in the Digital Age!</a:t>
            </a:r>
            <a:endParaRPr lang="fa-IR" dirty="0">
              <a:solidFill>
                <a:schemeClr val="accent6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56300D-25DE-4DCB-83C2-F8447A300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8F15F-8CBD-19A6-FD8E-9F54F2319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932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7F989F3-50A6-2342-8682-9C31B877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12D215-E74F-096A-7D19-E30584826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191BCB-0D5F-4B60-0E39-9FCB9404A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CFF21-96E5-7722-D3A9-0AA022166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6293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7F989F3-50A6-2342-8682-9C31B877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12D215-E74F-096A-7D19-E30584826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191BCB-0D5F-4B60-0E39-9FCB9404A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CFF21-96E5-7722-D3A9-0AA022166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4622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BB376-2065-4594-F050-BFCD8B761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SuperPackages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33E33-0831-8BB9-7A9A-4892B4EB0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B683D6-4E7A-1EF2-B7CD-C45FDC443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31CD52-0FAC-FBF7-F741-031670AFD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4336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1FC432-A453-870C-34F6-F5AB1E82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with Python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D2B23-7846-DE1D-E096-38313245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23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F3A02B-EBDE-A1C4-048E-E606628F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5615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62D2A-0134-5A70-6F09-86F9623CF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</a:t>
            </a:r>
            <a:r>
              <a:rPr lang="en-US" dirty="0" err="1"/>
              <a:t>DataTypes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D0FC75-00C0-5809-A963-44A53D355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A56963-D426-4E0D-1DDF-9936904B0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24</a:t>
            </a:fld>
            <a:endParaRPr lang="en-US" dirty="0"/>
          </a:p>
        </p:txBody>
      </p:sp>
      <p:pic>
        <p:nvPicPr>
          <p:cNvPr id="3074" name="Picture 2" descr="How to use Data Types in Python - The Engineering Projects">
            <a:extLst>
              <a:ext uri="{FF2B5EF4-FFF2-40B4-BE49-F238E27FC236}">
                <a16:creationId xmlns:a16="http://schemas.microsoft.com/office/drawing/2014/main" id="{D39BD6D0-4C72-3880-C3F2-7CB52AEB341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2457" y="2011363"/>
            <a:ext cx="9045499" cy="420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11424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40F42-BC2C-E216-E9A1-DC36D2760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methods | what is methods?!?!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A5F2915-5C2B-0ECF-5F53-B6F257063E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2019" y="1889567"/>
            <a:ext cx="4664366" cy="4776616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18E6C7-FA76-7BA9-67BA-7350DAF1F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995304-197F-8DF9-E910-ABE4E6010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9949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C2EDE-24AC-E898-BFE7-2BA534AE0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96FCA-211D-9862-CE07-ECC8C82F2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How can we get more users for our news website?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Our solution: find most frequent words in news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03E7C7-DB16-9FCA-42CF-70F04616C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3EA3A6-B626-2A9B-98E4-1161214E3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26</a:t>
            </a:fld>
            <a:endParaRPr lang="en-US" dirty="0"/>
          </a:p>
        </p:txBody>
      </p:sp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4CB194F1-2D9A-3703-182E-8E924000EBA5}"/>
              </a:ext>
            </a:extLst>
          </p:cNvPr>
          <p:cNvSpPr/>
          <p:nvPr/>
        </p:nvSpPr>
        <p:spPr>
          <a:xfrm>
            <a:off x="6817489" y="272602"/>
            <a:ext cx="3823422" cy="1394153"/>
          </a:xfrm>
          <a:prstGeom prst="wedgeEllipseCallout">
            <a:avLst>
              <a:gd name="adj1" fmla="val -50198"/>
              <a:gd name="adj2" fmla="val 75784"/>
            </a:avLst>
          </a:prstGeom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What is the website need?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510CD9-CFAE-CAE1-64A2-5794F24A435C}"/>
              </a:ext>
            </a:extLst>
          </p:cNvPr>
          <p:cNvSpPr/>
          <p:nvPr/>
        </p:nvSpPr>
        <p:spPr>
          <a:xfrm>
            <a:off x="7538977" y="3229337"/>
            <a:ext cx="4653023" cy="1296365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sz="3200" b="1" dirty="0">
                <a:latin typeface="Kalameh" pitchFamily="2" charset="-78"/>
                <a:cs typeface="Kalameh" pitchFamily="2" charset="-78"/>
              </a:rPr>
              <a:t>علایق </a:t>
            </a:r>
            <a:r>
              <a:rPr lang="fa-IR" sz="3200" b="1" dirty="0" err="1">
                <a:latin typeface="Kalameh" pitchFamily="2" charset="-78"/>
                <a:cs typeface="Kalameh" pitchFamily="2" charset="-78"/>
              </a:rPr>
              <a:t>کاربرها</a:t>
            </a:r>
            <a:r>
              <a:rPr lang="fa-IR" sz="3200" b="1" dirty="0">
                <a:latin typeface="Kalameh" pitchFamily="2" charset="-78"/>
                <a:cs typeface="Kalameh" pitchFamily="2" charset="-78"/>
              </a:rPr>
              <a:t> مهم هستند!</a:t>
            </a:r>
            <a:endParaRPr lang="en-US" sz="3200" b="1" dirty="0">
              <a:latin typeface="Kalameh" pitchFamily="2" charset="-78"/>
              <a:cs typeface="Kalameh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45840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5CA0C-DB7B-4B09-8856-133589BC2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news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FE6BA-F27D-CA80-4666-CDAFFA6E0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https://www.theguardian.com/uk-news/2023/mar/05/rishi-sunaks-plan-for-small-boats-will-lock-up-people-fleeing-war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DAF591-9EDE-2A04-5F83-78BDFF3FD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9F4B71-6A2B-FCD1-4AC0-14097823D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3107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C2EDE-24AC-E898-BFE7-2BA534AE0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question to algorithm!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96FCA-211D-9862-CE07-ECC8C82F2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Understand your needs or questions! </a:t>
            </a:r>
          </a:p>
          <a:p>
            <a:pPr lvl="1"/>
            <a:r>
              <a:rPr lang="en-US" dirty="0"/>
              <a:t>explain easily for someone else</a:t>
            </a:r>
          </a:p>
          <a:p>
            <a:r>
              <a:rPr lang="en-US" dirty="0"/>
              <a:t>Decompose your problem (make some steps)!</a:t>
            </a:r>
          </a:p>
          <a:p>
            <a:r>
              <a:rPr lang="en-US" dirty="0"/>
              <a:t>Make a flowchart for the decomposed version of your problem</a:t>
            </a:r>
          </a:p>
          <a:p>
            <a:r>
              <a:rPr lang="en-US" dirty="0"/>
              <a:t>Explain each steps in one or two  sentences (paper-based or paperless)</a:t>
            </a:r>
          </a:p>
          <a:p>
            <a:pPr lvl="1"/>
            <a:r>
              <a:rPr lang="en-US" dirty="0"/>
              <a:t>input, output, process</a:t>
            </a:r>
          </a:p>
          <a:p>
            <a:r>
              <a:rPr lang="en-US" dirty="0"/>
              <a:t>Explain each steps mathematically…</a:t>
            </a:r>
          </a:p>
          <a:p>
            <a:r>
              <a:rPr lang="en-US" dirty="0"/>
              <a:t>Develop your algorithms for each steps</a:t>
            </a:r>
          </a:p>
          <a:p>
            <a:r>
              <a:rPr lang="en-US" dirty="0"/>
              <a:t>Check your process flow from the first step to the last one!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03E7C7-DB16-9FCA-42CF-70F04616C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3EA3A6-B626-2A9B-98E4-1161214E3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631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B6CE0-A2DC-0DCD-2C0F-F18672E26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go for your solutions and coding with each other</a:t>
            </a:r>
            <a:r>
              <a:rPr lang="en-US" sz="2400" dirty="0">
                <a:sym typeface="Wingdings" panose="05000000000000000000" pitchFamily="2" charset="2"/>
              </a:rPr>
              <a:t>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6359E-944F-6A28-0E4B-3A55F73495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Input?</a:t>
            </a:r>
          </a:p>
          <a:p>
            <a:r>
              <a:rPr lang="en-US" dirty="0"/>
              <a:t>Output?</a:t>
            </a:r>
          </a:p>
          <a:p>
            <a:r>
              <a:rPr lang="en-US" dirty="0"/>
              <a:t>Process?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52023D-D3E2-DC43-D339-E7563C5D3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86341C-A0E4-A63E-F194-AD2946CF6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29</a:t>
            </a:fld>
            <a:endParaRPr lang="en-US" dirty="0"/>
          </a:p>
        </p:txBody>
      </p:sp>
      <p:pic>
        <p:nvPicPr>
          <p:cNvPr id="1026" name="Picture 2" descr="Microsoft Apps">
            <a:extLst>
              <a:ext uri="{FF2B5EF4-FFF2-40B4-BE49-F238E27FC236}">
                <a16:creationId xmlns:a16="http://schemas.microsoft.com/office/drawing/2014/main" id="{887BF51B-2C8B-614A-9161-46E23B4E9C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9810" y="1997870"/>
            <a:ext cx="4543063" cy="4543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8447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1A73B-6C72-C6E9-38EE-574B6DD11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65F2D-194E-E711-907C-908961A12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Short Presentation</a:t>
            </a:r>
          </a:p>
          <a:p>
            <a:r>
              <a:rPr lang="en-US" dirty="0"/>
              <a:t>Review the Last Lecture</a:t>
            </a:r>
          </a:p>
          <a:p>
            <a:r>
              <a:rPr lang="en-US" dirty="0"/>
              <a:t>Different scops in Python</a:t>
            </a:r>
          </a:p>
          <a:p>
            <a:r>
              <a:rPr lang="en-US" dirty="0"/>
              <a:t>Programming with Python</a:t>
            </a:r>
          </a:p>
          <a:p>
            <a:r>
              <a:rPr lang="en-US" dirty="0">
                <a:solidFill>
                  <a:schemeClr val="accent6"/>
                </a:solidFill>
              </a:rPr>
              <a:t>Application of Programming in the Digital Age!</a:t>
            </a:r>
            <a:endParaRPr lang="fa-IR" dirty="0">
              <a:solidFill>
                <a:schemeClr val="accent6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56300D-25DE-4DCB-83C2-F8447A300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8F15F-8CBD-19A6-FD8E-9F54F2319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14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1FC432-A453-870C-34F6-F5AB1E82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of Programming in the Digital Age!</a:t>
            </a:r>
            <a:endParaRPr lang="fa-I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D2B23-7846-DE1D-E096-38313245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30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F3A02B-EBDE-A1C4-048E-E606628F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1891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C2E90-1E69-DA65-D215-2F0721C8F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code.NASA.gov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EB3F21-A1BC-7950-EEA9-24565C5A5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679F5A-3782-1174-6DED-27A5D365C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31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A0DFAD-F6CD-852B-417C-A7EF0C43F5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8F58B5-5B29-E19B-CECB-28000E3F3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049" y="1901986"/>
            <a:ext cx="10444142" cy="4798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8283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6BFFE-AD29-0619-3869-A75373F52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1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C671AC9-D185-6674-FC9C-2AED0E8931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3325" y="2275484"/>
            <a:ext cx="9783763" cy="3678632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E75600-EE1B-F723-1AEE-D8DB2B78C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95A20C-B428-6D85-D739-1C9B203B4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328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EDAD5-19A4-D160-6F64-55CC75306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340A69-2B2B-96CB-C3B9-7471E6FA2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57AFDC-DA77-1A23-6785-390F875ED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620021-CCDF-C2EF-C712-BFBD8A3AF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33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F43526-05A9-3D7F-42F8-9B887D4AC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41" y="2185628"/>
            <a:ext cx="12192000" cy="413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7852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1B2D1-ED4F-3F7E-6680-17E47645F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171A8-7BC9-A1CC-24DE-D1A363BFC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endParaRPr lang="en-US" sz="28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07D2F6-E8B4-DCE8-6D7F-E8A49CF51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926C1C-F8F8-36AC-3F81-B1B919457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585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E7BF9-93E3-307D-03D4-E63181C84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0ACF0-C99B-8FC1-911B-53228D034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5400" dirty="0"/>
          </a:p>
          <a:p>
            <a:pPr marL="0" indent="0" algn="ctr">
              <a:buNone/>
            </a:pPr>
            <a:r>
              <a:rPr lang="en-US" sz="5400" dirty="0"/>
              <a:t>Send your feedback about the class whenever you want!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BBBDA3-FF62-55E1-0184-D829C952C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3BBF5-9EBB-38CE-9793-3F7C4BCC8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730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0A482-6D39-FDCD-3606-DCAA53276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63518-C6BE-8815-A0F7-D20CF3096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80"/>
            <a:ext cx="10402272" cy="4206240"/>
          </a:xfrm>
        </p:spPr>
        <p:txBody>
          <a:bodyPr/>
          <a:lstStyle/>
          <a:p>
            <a:r>
              <a:rPr lang="en-US" dirty="0"/>
              <a:t>Gmail: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ImanKhaniJazani@gmail.com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en-US" dirty="0"/>
              <a:t>LinkedIn: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https://www.linkedin.com/in/ImanKhaniJazani/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en-US" dirty="0"/>
              <a:t>Telegram: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@IKJ1992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BEEF49-AEF6-FF69-5817-FBEDB3EC8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703549-3DB7-CE04-C1F1-A2B7FCD690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0137" y="3797853"/>
            <a:ext cx="7205663" cy="24200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FDF0C-558A-AC2C-FC85-DCA32C2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332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135425A-286D-7342-4CC5-A4D17C32D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B5B0B7-3271-CEC5-46CD-01D86E5D6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644" y="2011680"/>
            <a:ext cx="11806176" cy="4411174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Approx.  25% Programming Assignments (judgment with </a:t>
            </a:r>
            <a:r>
              <a:rPr lang="en-US" dirty="0" err="1"/>
              <a:t>Quera</a:t>
            </a:r>
            <a:r>
              <a:rPr lang="en-US" dirty="0"/>
              <a:t>)</a:t>
            </a:r>
          </a:p>
          <a:p>
            <a:r>
              <a:rPr lang="en-US" dirty="0"/>
              <a:t>Approx. 14% Mid-term Project (alone, judgment with TAs and </a:t>
            </a:r>
            <a:r>
              <a:rPr lang="en-US" dirty="0" err="1"/>
              <a:t>Quera</a:t>
            </a:r>
            <a:r>
              <a:rPr lang="en-US" dirty="0"/>
              <a:t>)</a:t>
            </a:r>
          </a:p>
          <a:p>
            <a:r>
              <a:rPr lang="en-US" dirty="0"/>
              <a:t>Approx.  37% Final Project (team work~5 member, judgment with TAs and </a:t>
            </a:r>
            <a:r>
              <a:rPr lang="en-US" dirty="0" err="1"/>
              <a:t>Quera</a:t>
            </a:r>
            <a:r>
              <a:rPr lang="en-US" dirty="0"/>
              <a:t>)</a:t>
            </a:r>
          </a:p>
          <a:p>
            <a:pPr lvl="1"/>
            <a:r>
              <a:rPr lang="en-US" sz="3000" i="1" dirty="0"/>
              <a:t>Proposal (about real needs)</a:t>
            </a:r>
          </a:p>
          <a:p>
            <a:pPr lvl="1"/>
            <a:r>
              <a:rPr lang="en-US" sz="3000" i="1" dirty="0"/>
              <a:t>Coding</a:t>
            </a:r>
          </a:p>
          <a:p>
            <a:pPr lvl="1"/>
            <a:r>
              <a:rPr lang="en-US" sz="3000" i="1" dirty="0"/>
              <a:t>Release</a:t>
            </a:r>
          </a:p>
          <a:p>
            <a:r>
              <a:rPr lang="en-US" dirty="0"/>
              <a:t>Approx. 30% Final Exam (algorithm-based paper exam)</a:t>
            </a:r>
          </a:p>
          <a:p>
            <a:r>
              <a:rPr lang="en-US" dirty="0"/>
              <a:t>Approx.  5% Short Presentation(extra score , for the next week lecture, only for the first two person)</a:t>
            </a:r>
          </a:p>
          <a:p>
            <a:r>
              <a:rPr lang="en-US" dirty="0"/>
              <a:t>Approx.  2% Challenging Questions and Contributions in Class  or Telegram group (extra score)</a:t>
            </a:r>
            <a:endParaRPr lang="fa-IR" dirty="0"/>
          </a:p>
          <a:p>
            <a:r>
              <a:rPr lang="en-US" dirty="0"/>
              <a:t>Approx. 7% long presentation (extra score)</a:t>
            </a:r>
          </a:p>
          <a:p>
            <a:r>
              <a:rPr lang="en-US" dirty="0"/>
              <a:t>Approx. ?% Quiz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84407F-CFFA-DBD6-014C-FFE454C3B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13B2DA-F167-2111-2D7B-9BFFF80C6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3" name="Speech Bubble: Rectangle 2">
            <a:extLst>
              <a:ext uri="{FF2B5EF4-FFF2-40B4-BE49-F238E27FC236}">
                <a16:creationId xmlns:a16="http://schemas.microsoft.com/office/drawing/2014/main" id="{6B18BD0E-7834-E54F-575D-3E80ACB437AE}"/>
              </a:ext>
            </a:extLst>
          </p:cNvPr>
          <p:cNvSpPr/>
          <p:nvPr/>
        </p:nvSpPr>
        <p:spPr>
          <a:xfrm>
            <a:off x="8543938" y="284176"/>
            <a:ext cx="3061253" cy="924391"/>
          </a:xfrm>
          <a:prstGeom prst="wedgeRectCallout">
            <a:avLst>
              <a:gd name="adj1" fmla="val -55249"/>
              <a:gd name="adj2" fmla="val 132486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sz="2000" b="1" dirty="0">
                <a:latin typeface="Kalameh" pitchFamily="2" charset="-78"/>
                <a:cs typeface="Kalameh" pitchFamily="2" charset="-78"/>
              </a:rPr>
              <a:t>راه جبران هم تحت شرایطی وجود </a:t>
            </a:r>
            <a:r>
              <a:rPr lang="fa-IR" sz="2000" b="1" dirty="0" err="1">
                <a:latin typeface="Kalameh" pitchFamily="2" charset="-78"/>
                <a:cs typeface="Kalameh" pitchFamily="2" charset="-78"/>
              </a:rPr>
              <a:t>داره</a:t>
            </a:r>
            <a:r>
              <a:rPr lang="fa-IR" sz="2000" b="1" dirty="0">
                <a:latin typeface="Kalameh" pitchFamily="2" charset="-78"/>
                <a:cs typeface="Kalameh" pitchFamily="2" charset="-78"/>
              </a:rPr>
              <a:t>!</a:t>
            </a:r>
            <a:endParaRPr lang="en-US" sz="2000" b="1" dirty="0">
              <a:latin typeface="Kalameh" pitchFamily="2" charset="-78"/>
              <a:cs typeface="Kalameh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736705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1FC432-A453-870C-34F6-F5AB1E82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Short Presentations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D2B23-7846-DE1D-E096-38313245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7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F3A02B-EBDE-A1C4-048E-E606628F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117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1FC432-A453-870C-34F6-F5AB1E82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the Last Lecture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D2B23-7846-DE1D-E096-38313245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8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F3A02B-EBDE-A1C4-048E-E606628F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216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C2EDE-24AC-E898-BFE7-2BA534AE0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question to algorithm!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96FCA-211D-9862-CE07-ECC8C82F2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Understand your needs or questions! </a:t>
            </a:r>
          </a:p>
          <a:p>
            <a:pPr lvl="1"/>
            <a:r>
              <a:rPr lang="en-US" dirty="0"/>
              <a:t>explain easily for someone else</a:t>
            </a:r>
          </a:p>
          <a:p>
            <a:r>
              <a:rPr lang="en-US" dirty="0"/>
              <a:t>Decompose your problem (make some steps)!</a:t>
            </a:r>
          </a:p>
          <a:p>
            <a:r>
              <a:rPr lang="en-US" dirty="0"/>
              <a:t>Make a flowchart for the decomposed version of your problem</a:t>
            </a:r>
          </a:p>
          <a:p>
            <a:r>
              <a:rPr lang="en-US" dirty="0"/>
              <a:t>Explain each steps in one or two  sentences (paper-based or paperless)</a:t>
            </a:r>
          </a:p>
          <a:p>
            <a:pPr lvl="1"/>
            <a:r>
              <a:rPr lang="en-US" dirty="0"/>
              <a:t>input, output, process</a:t>
            </a:r>
          </a:p>
          <a:p>
            <a:r>
              <a:rPr lang="en-US" dirty="0"/>
              <a:t>Explain each steps mathematically…</a:t>
            </a:r>
          </a:p>
          <a:p>
            <a:r>
              <a:rPr lang="en-US" dirty="0"/>
              <a:t>Develop your algorithms for each steps</a:t>
            </a:r>
          </a:p>
          <a:p>
            <a:r>
              <a:rPr lang="en-US" dirty="0"/>
              <a:t>Check your process flow from the first step to the last one!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03E7C7-DB16-9FCA-42CF-70F04616C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3EA3A6-B626-2A9B-98E4-1161214E3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748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BD5B5"/>
      </a:hlink>
      <a:folHlink>
        <a:srgbClr val="FE66FF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1977135_Playground rules presentation_RVA_v3.potx" id="{07413DCF-3AC5-4C70-87BD-941AEA8469DA}" vid="{4E9FF052-B545-4DF9-BE6D-6A74F8F6AE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8AC8BD7-946A-4C17-A395-21CB0265D7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9E42AFF-377A-47D3-84EF-20B0692369E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9B77A0-8658-45E5-8D19-24559500539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 review of playground rules</Template>
  <TotalTime>22741</TotalTime>
  <Words>818</Words>
  <Application>Microsoft Office PowerPoint</Application>
  <PresentationFormat>Widescreen</PresentationFormat>
  <Paragraphs>207</Paragraphs>
  <Slides>34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-apple-system</vt:lpstr>
      <vt:lpstr>Calibri</vt:lpstr>
      <vt:lpstr>Cambria Math</vt:lpstr>
      <vt:lpstr>Corbel</vt:lpstr>
      <vt:lpstr>Courier New</vt:lpstr>
      <vt:lpstr>Kalameh</vt:lpstr>
      <vt:lpstr>Wingdings</vt:lpstr>
      <vt:lpstr>Banded</vt:lpstr>
      <vt:lpstr>What is Function?</vt:lpstr>
      <vt:lpstr>Last lecture</vt:lpstr>
      <vt:lpstr>Today</vt:lpstr>
      <vt:lpstr>Together</vt:lpstr>
      <vt:lpstr>Contact me</vt:lpstr>
      <vt:lpstr>Grading</vt:lpstr>
      <vt:lpstr>Short Presentations</vt:lpstr>
      <vt:lpstr>Review the Last Lecture</vt:lpstr>
      <vt:lpstr>From question to algorithm!</vt:lpstr>
      <vt:lpstr>Question</vt:lpstr>
      <vt:lpstr>Ask your Questions, even SIMPLE ones!</vt:lpstr>
      <vt:lpstr>Ask your Question 😉 </vt:lpstr>
      <vt:lpstr>مسئله ترافیک و پمپ بزنین رو فکر کردی بهش؟</vt:lpstr>
      <vt:lpstr>Different Scops in Python</vt:lpstr>
      <vt:lpstr>I want to run our power.py for different inputs</vt:lpstr>
      <vt:lpstr>Functions</vt:lpstr>
      <vt:lpstr>Functions</vt:lpstr>
      <vt:lpstr>Functions</vt:lpstr>
      <vt:lpstr>Functions</vt:lpstr>
      <vt:lpstr>Modules</vt:lpstr>
      <vt:lpstr>Packages</vt:lpstr>
      <vt:lpstr>SuperPackages</vt:lpstr>
      <vt:lpstr>Programming with Python</vt:lpstr>
      <vt:lpstr>Python DataTypes</vt:lpstr>
      <vt:lpstr>List methods | what is methods?!?!</vt:lpstr>
      <vt:lpstr>Question</vt:lpstr>
      <vt:lpstr>Example of news</vt:lpstr>
      <vt:lpstr>From question to algorithm!</vt:lpstr>
      <vt:lpstr>Let’s go for your solutions and coding with each other😉</vt:lpstr>
      <vt:lpstr>Application of Programming in the Digital Age!</vt:lpstr>
      <vt:lpstr>code.NASA.gov</vt:lpstr>
      <vt:lpstr>Project 1</vt:lpstr>
      <vt:lpstr>Project 2</vt:lpstr>
      <vt:lpstr>Lecture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Iman Khani Jazani</dc:creator>
  <cp:lastModifiedBy>Iman Khani Jazani</cp:lastModifiedBy>
  <cp:revision>246</cp:revision>
  <dcterms:created xsi:type="dcterms:W3CDTF">2023-01-30T22:07:53Z</dcterms:created>
  <dcterms:modified xsi:type="dcterms:W3CDTF">2023-03-11T05:07:15Z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